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6" r:id="rId2"/>
    <p:sldId id="265" r:id="rId3"/>
    <p:sldId id="290" r:id="rId4"/>
    <p:sldId id="291" r:id="rId5"/>
    <p:sldId id="292" r:id="rId6"/>
    <p:sldId id="289" r:id="rId7"/>
    <p:sldId id="297" r:id="rId8"/>
    <p:sldId id="274" r:id="rId9"/>
    <p:sldId id="299" r:id="rId10"/>
    <p:sldId id="298" r:id="rId11"/>
    <p:sldId id="273" r:id="rId12"/>
    <p:sldId id="264" r:id="rId13"/>
    <p:sldId id="276" r:id="rId14"/>
    <p:sldId id="282" r:id="rId15"/>
    <p:sldId id="269" r:id="rId16"/>
    <p:sldId id="277" r:id="rId17"/>
    <p:sldId id="279" r:id="rId18"/>
    <p:sldId id="280" r:id="rId19"/>
    <p:sldId id="281" r:id="rId20"/>
    <p:sldId id="259" r:id="rId21"/>
  </p:sldIdLst>
  <p:sldSz cx="9144000" cy="6858000" type="screen4x3"/>
  <p:notesSz cx="68580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9E00"/>
    <a:srgbClr val="85A644"/>
    <a:srgbClr val="339966"/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6F86FE-FEC3-4A91-8953-25F3FE12EC8F}" type="doc">
      <dgm:prSet loTypeId="urn:microsoft.com/office/officeart/2005/8/layout/vList5" loCatId="list" qsTypeId="urn:microsoft.com/office/officeart/2005/8/quickstyle/3d4" qsCatId="3D" csTypeId="urn:microsoft.com/office/officeart/2005/8/colors/accent3_4" csCatId="accent3" phldr="1"/>
      <dgm:spPr/>
      <dgm:t>
        <a:bodyPr/>
        <a:lstStyle/>
        <a:p>
          <a:endParaRPr lang="pt-BR"/>
        </a:p>
      </dgm:t>
    </dgm:pt>
    <dgm:pt modelId="{F7763796-A7C5-4074-B087-A5F32C7D0736}">
      <dgm:prSet/>
      <dgm:spPr/>
      <dgm:t>
        <a:bodyPr/>
        <a:lstStyle/>
        <a:p>
          <a:pPr algn="ctr" rtl="0"/>
          <a:r>
            <a:rPr lang="pt-BR" b="1" dirty="0" smtClean="0"/>
            <a:t>CAPACITAÇÃO</a:t>
          </a:r>
        </a:p>
        <a:p>
          <a:pPr algn="ctr" rtl="0"/>
          <a:r>
            <a:rPr lang="pt-BR" b="1" dirty="0" smtClean="0"/>
            <a:t>V</a:t>
          </a:r>
          <a:r>
            <a:rPr lang="pt-BR" dirty="0" smtClean="0"/>
            <a:t>ivenciar estratégias aplicáveis no contexto da formação de condutores</a:t>
          </a:r>
          <a:endParaRPr lang="pt-BR" dirty="0"/>
        </a:p>
      </dgm:t>
    </dgm:pt>
    <dgm:pt modelId="{1EFFF392-A6B6-48C2-A1AB-4B53C6FA2404}" type="parTrans" cxnId="{21095848-737C-4C4B-85D2-E509A74CC1B9}">
      <dgm:prSet/>
      <dgm:spPr/>
      <dgm:t>
        <a:bodyPr/>
        <a:lstStyle/>
        <a:p>
          <a:endParaRPr lang="pt-BR"/>
        </a:p>
      </dgm:t>
    </dgm:pt>
    <dgm:pt modelId="{78515302-8D28-4D6F-8AED-D849BD89CCC7}" type="sibTrans" cxnId="{21095848-737C-4C4B-85D2-E509A74CC1B9}">
      <dgm:prSet/>
      <dgm:spPr/>
      <dgm:t>
        <a:bodyPr/>
        <a:lstStyle/>
        <a:p>
          <a:endParaRPr lang="pt-BR"/>
        </a:p>
      </dgm:t>
    </dgm:pt>
    <dgm:pt modelId="{4490301A-4CA7-4259-80FC-46B89DBEBD48}">
      <dgm:prSet/>
      <dgm:spPr/>
      <dgm:t>
        <a:bodyPr/>
        <a:lstStyle/>
        <a:p>
          <a:pPr algn="ctr" rtl="0"/>
          <a:r>
            <a:rPr lang="pt-BR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MANUAL DIDÁTICO</a:t>
          </a:r>
        </a:p>
        <a:p>
          <a:pPr algn="ctr" rtl="0"/>
          <a:r>
            <a:rPr lang="pt-BR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C</a:t>
          </a:r>
          <a:r>
            <a:rPr lang="pt-BR" b="0" dirty="0" smtClean="0">
              <a:solidFill>
                <a:schemeClr val="tx1">
                  <a:lumMod val="75000"/>
                  <a:lumOff val="25000"/>
                </a:schemeClr>
              </a:solidFill>
            </a:rPr>
            <a:t>onhecer aspectos relevantes das estratégias de ensino sugeridas e vivenciadas por instrutores de trânsito</a:t>
          </a:r>
        </a:p>
      </dgm:t>
    </dgm:pt>
    <dgm:pt modelId="{D070311D-49B5-4948-AE63-032DED8F2637}" type="parTrans" cxnId="{954BBC71-F76B-4624-A0E2-261C36E34FC3}">
      <dgm:prSet/>
      <dgm:spPr/>
      <dgm:t>
        <a:bodyPr/>
        <a:lstStyle/>
        <a:p>
          <a:endParaRPr lang="pt-BR"/>
        </a:p>
      </dgm:t>
    </dgm:pt>
    <dgm:pt modelId="{B0EFD3A1-02FB-4411-AD77-C0D95C1DF74A}" type="sibTrans" cxnId="{954BBC71-F76B-4624-A0E2-261C36E34FC3}">
      <dgm:prSet/>
      <dgm:spPr/>
      <dgm:t>
        <a:bodyPr/>
        <a:lstStyle/>
        <a:p>
          <a:endParaRPr lang="pt-BR"/>
        </a:p>
      </dgm:t>
    </dgm:pt>
    <dgm:pt modelId="{953DBD30-3839-499C-BE49-79256A415AD9}" type="pres">
      <dgm:prSet presAssocID="{206F86FE-FEC3-4A91-8953-25F3FE12EC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AA6B891-B9FC-4376-BAC2-6C5C8890E5A7}" type="pres">
      <dgm:prSet presAssocID="{F7763796-A7C5-4074-B087-A5F32C7D0736}" presName="linNode" presStyleCnt="0"/>
      <dgm:spPr/>
    </dgm:pt>
    <dgm:pt modelId="{2616271F-CAF2-44C1-AB1C-36425C45A558}" type="pres">
      <dgm:prSet presAssocID="{F7763796-A7C5-4074-B087-A5F32C7D0736}" presName="parentText" presStyleLbl="node1" presStyleIdx="0" presStyleCnt="2" custScaleX="206719" custScaleY="5157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6E2C83-BC2C-4DE2-8DF6-A669493B3231}" type="pres">
      <dgm:prSet presAssocID="{78515302-8D28-4D6F-8AED-D849BD89CCC7}" presName="sp" presStyleCnt="0"/>
      <dgm:spPr/>
    </dgm:pt>
    <dgm:pt modelId="{EA9F6059-6180-4983-8F6A-4761D6527930}" type="pres">
      <dgm:prSet presAssocID="{4490301A-4CA7-4259-80FC-46B89DBEBD48}" presName="linNode" presStyleCnt="0"/>
      <dgm:spPr/>
    </dgm:pt>
    <dgm:pt modelId="{933522C9-A33F-4A51-BD29-50D496ED119C}" type="pres">
      <dgm:prSet presAssocID="{4490301A-4CA7-4259-80FC-46B89DBEBD48}" presName="parentText" presStyleLbl="node1" presStyleIdx="1" presStyleCnt="2" custScaleX="205804" custScaleY="52710" custLinFactNeighborY="156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AE1F45F-C2B2-4D71-A611-DA4CF4EAEF59}" type="presOf" srcId="{F7763796-A7C5-4074-B087-A5F32C7D0736}" destId="{2616271F-CAF2-44C1-AB1C-36425C45A558}" srcOrd="0" destOrd="0" presId="urn:microsoft.com/office/officeart/2005/8/layout/vList5"/>
    <dgm:cxn modelId="{F6E4EC29-4830-430F-A0A8-D5767EDB6726}" type="presOf" srcId="{206F86FE-FEC3-4A91-8953-25F3FE12EC8F}" destId="{953DBD30-3839-499C-BE49-79256A415AD9}" srcOrd="0" destOrd="0" presId="urn:microsoft.com/office/officeart/2005/8/layout/vList5"/>
    <dgm:cxn modelId="{954BBC71-F76B-4624-A0E2-261C36E34FC3}" srcId="{206F86FE-FEC3-4A91-8953-25F3FE12EC8F}" destId="{4490301A-4CA7-4259-80FC-46B89DBEBD48}" srcOrd="1" destOrd="0" parTransId="{D070311D-49B5-4948-AE63-032DED8F2637}" sibTransId="{B0EFD3A1-02FB-4411-AD77-C0D95C1DF74A}"/>
    <dgm:cxn modelId="{08F39885-D0A7-4C17-8B8A-F729B07948B1}" type="presOf" srcId="{4490301A-4CA7-4259-80FC-46B89DBEBD48}" destId="{933522C9-A33F-4A51-BD29-50D496ED119C}" srcOrd="0" destOrd="0" presId="urn:microsoft.com/office/officeart/2005/8/layout/vList5"/>
    <dgm:cxn modelId="{21095848-737C-4C4B-85D2-E509A74CC1B9}" srcId="{206F86FE-FEC3-4A91-8953-25F3FE12EC8F}" destId="{F7763796-A7C5-4074-B087-A5F32C7D0736}" srcOrd="0" destOrd="0" parTransId="{1EFFF392-A6B6-48C2-A1AB-4B53C6FA2404}" sibTransId="{78515302-8D28-4D6F-8AED-D849BD89CCC7}"/>
    <dgm:cxn modelId="{2E71CEC9-F80E-4729-8182-CC18323DE30C}" type="presParOf" srcId="{953DBD30-3839-499C-BE49-79256A415AD9}" destId="{3AA6B891-B9FC-4376-BAC2-6C5C8890E5A7}" srcOrd="0" destOrd="0" presId="urn:microsoft.com/office/officeart/2005/8/layout/vList5"/>
    <dgm:cxn modelId="{FBBA2C23-28E4-4159-98CB-D52059D7247B}" type="presParOf" srcId="{3AA6B891-B9FC-4376-BAC2-6C5C8890E5A7}" destId="{2616271F-CAF2-44C1-AB1C-36425C45A558}" srcOrd="0" destOrd="0" presId="urn:microsoft.com/office/officeart/2005/8/layout/vList5"/>
    <dgm:cxn modelId="{AB0580D7-5708-4221-BA7D-9EC30667D5C1}" type="presParOf" srcId="{953DBD30-3839-499C-BE49-79256A415AD9}" destId="{366E2C83-BC2C-4DE2-8DF6-A669493B3231}" srcOrd="1" destOrd="0" presId="urn:microsoft.com/office/officeart/2005/8/layout/vList5"/>
    <dgm:cxn modelId="{55020CBA-CA0C-43C5-8606-FE45614D5BCA}" type="presParOf" srcId="{953DBD30-3839-499C-BE49-79256A415AD9}" destId="{EA9F6059-6180-4983-8F6A-4761D6527930}" srcOrd="2" destOrd="0" presId="urn:microsoft.com/office/officeart/2005/8/layout/vList5"/>
    <dgm:cxn modelId="{1BB91572-5FDC-4FD9-9F1F-311C1015BFEE}" type="presParOf" srcId="{EA9F6059-6180-4983-8F6A-4761D6527930}" destId="{933522C9-A33F-4A51-BD29-50D496ED119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6271F-CAF2-44C1-AB1C-36425C45A558}">
      <dsp:nvSpPr>
        <dsp:cNvPr id="0" name=""/>
        <dsp:cNvSpPr/>
      </dsp:nvSpPr>
      <dsp:spPr>
        <a:xfrm>
          <a:off x="644716" y="21"/>
          <a:ext cx="3751126" cy="2370256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CAPACITAÇÃO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V</a:t>
          </a:r>
          <a:r>
            <a:rPr lang="pt-BR" sz="2200" kern="1200" dirty="0" smtClean="0"/>
            <a:t>ivenciar estratégias aplicáveis no contexto da formação de condutores</a:t>
          </a:r>
          <a:endParaRPr lang="pt-BR" sz="2200" kern="1200" dirty="0"/>
        </a:p>
      </dsp:txBody>
      <dsp:txXfrm>
        <a:off x="760422" y="115727"/>
        <a:ext cx="3519714" cy="2138844"/>
      </dsp:txXfrm>
    </dsp:sp>
    <dsp:sp modelId="{933522C9-A33F-4A51-BD29-50D496ED119C}">
      <dsp:nvSpPr>
        <dsp:cNvPr id="0" name=""/>
        <dsp:cNvSpPr/>
      </dsp:nvSpPr>
      <dsp:spPr>
        <a:xfrm>
          <a:off x="644716" y="2600092"/>
          <a:ext cx="3734522" cy="2422465"/>
        </a:xfrm>
        <a:prstGeom prst="roundRect">
          <a:avLst/>
        </a:prstGeom>
        <a:solidFill>
          <a:schemeClr val="accent3">
            <a:shade val="50000"/>
            <a:hueOff val="267556"/>
            <a:satOff val="-4269"/>
            <a:lumOff val="411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MANUAL DIDÁTICO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C</a:t>
          </a:r>
          <a:r>
            <a:rPr lang="pt-BR" sz="2100" b="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onhecer aspectos relevantes das estratégias de ensino sugeridas e vivenciadas por instrutores de trânsito</a:t>
          </a:r>
        </a:p>
      </dsp:txBody>
      <dsp:txXfrm>
        <a:off x="762971" y="2718347"/>
        <a:ext cx="3498012" cy="2185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772BA-B8EF-4F7C-A3B2-98709E10AC01}" type="datetimeFigureOut">
              <a:rPr lang="pt-BR" smtClean="0"/>
              <a:t>19/11/2018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7BB2B-2968-4A0F-92CD-2158A4605A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265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1ED7D-61B9-4A6F-9F9F-07D2479E5595}" type="datetimeFigureOut">
              <a:rPr lang="pt-BR" smtClean="0"/>
              <a:t>19/11/2018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E934D-35ED-45E0-9058-64B398745D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8288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E934D-35ED-45E0-9058-64B398745DB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235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20A1-F558-4AB1-9586-A4088C5F29F9}" type="datetime1">
              <a:rPr lang="pt-BR" smtClean="0"/>
              <a:t>19/11/2018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Gerência de Produção Pedagógica - Capacitação 2018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459B-840E-4922-B996-F8C3AC1B0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79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E181-DC35-4140-A25C-B5EDFD610976}" type="datetime1">
              <a:rPr lang="pt-BR" smtClean="0"/>
              <a:t>19/11/2018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Gerência de Produção Pedagógica - Capacitação 2018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459B-840E-4922-B996-F8C3AC1B0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182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85EB-6533-45BB-B937-D120CC2A5B59}" type="datetime1">
              <a:rPr lang="pt-BR" smtClean="0"/>
              <a:t>19/11/2018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Gerência de Produção Pedagógica - Capacitação 2018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459B-840E-4922-B996-F8C3AC1B0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4719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A172-A9C5-4852-B8F5-1B0332EA9EF6}" type="datetime1">
              <a:rPr lang="pt-BR" smtClean="0"/>
              <a:t>19/11/2018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Gerência de Produção Pedagógica - Capacitação 2018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459B-840E-4922-B996-F8C3AC1B0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224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1D817-02EB-41D1-98AB-EA280B9881D6}" type="datetime1">
              <a:rPr lang="pt-BR" smtClean="0"/>
              <a:t>19/11/2018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Gerência de Produção Pedagógica - Capacitação 2018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459B-840E-4922-B996-F8C3AC1B0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944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60EB-1499-41AE-B03B-8D82DB935473}" type="datetime1">
              <a:rPr lang="pt-BR" smtClean="0"/>
              <a:t>19/11/2018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Gerência de Produção Pedagógica - Capacitação 2018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459B-840E-4922-B996-F8C3AC1B0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44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C112-E45E-4F28-A1B0-68158B5EC106}" type="datetime1">
              <a:rPr lang="pt-BR" smtClean="0"/>
              <a:t>19/11/2018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Gerência de Produção Pedagógica - Capacitação 2018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459B-840E-4922-B996-F8C3AC1B0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39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256C-1EFB-475D-8FF6-49CF54A425B4}" type="datetime1">
              <a:rPr lang="pt-BR" smtClean="0"/>
              <a:t>19/11/2018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Gerência de Produção Pedagógica - Capacitação 2018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459B-840E-4922-B996-F8C3AC1B0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88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15B0-98F6-4F67-9565-21125CB50295}" type="datetime1">
              <a:rPr lang="pt-BR" smtClean="0"/>
              <a:t>19/11/2018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Gerência de Produção Pedagógica - Capacitação 2018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459B-840E-4922-B996-F8C3AC1B0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220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B997D-24FB-4ADD-8544-9097EC63B547}" type="datetime1">
              <a:rPr lang="pt-BR" smtClean="0"/>
              <a:t>19/11/2018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Gerência de Produção Pedagógica - Capacitação 2018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459B-840E-4922-B996-F8C3AC1B0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838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839B-9500-4254-ACFC-2F2C36F81890}" type="datetime1">
              <a:rPr lang="pt-BR" smtClean="0"/>
              <a:t>19/11/2018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Gerência de Produção Pedagógica - Capacitação 2018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8459B-840E-4922-B996-F8C3AC1B0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369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03FC8-58E1-42E3-B459-EF20E61F33EF}" type="datetime1">
              <a:rPr lang="pt-BR" smtClean="0"/>
              <a:t>19/11/2018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Gerência de Produção Pedagógica - Capacitação 2018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8459B-840E-4922-B996-F8C3AC1B0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999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646286"/>
            <a:ext cx="1967964" cy="98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9551" y="6356350"/>
            <a:ext cx="8278911" cy="365125"/>
          </a:xfrm>
        </p:spPr>
        <p:txBody>
          <a:bodyPr/>
          <a:lstStyle/>
          <a:p>
            <a:r>
              <a:rPr lang="pt-BR" dirty="0" smtClean="0"/>
              <a:t>Gerência de Produção Pedagógica - Capacitação 2018</a:t>
            </a:r>
            <a:endParaRPr lang="pt-BR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2483769" y="3905331"/>
            <a:ext cx="5809772" cy="16119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BR" sz="3000" dirty="0" smtClean="0"/>
              <a:t>Estratégias de Ensino Aplicadas no Processo de Formação de Condutores</a:t>
            </a:r>
            <a:endParaRPr lang="pt-BR" sz="300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755576" y="908720"/>
            <a:ext cx="7416824" cy="1440160"/>
          </a:xfrm>
          <a:prstGeom prst="rect">
            <a:avLst/>
          </a:prstGeom>
          <a:noFill/>
          <a:ln w="76200" cap="flat" cmpd="dbl" algn="ctr">
            <a:noFill/>
            <a:prstDash val="solid"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3800" dirty="0" smtClean="0">
                <a:solidFill>
                  <a:schemeClr val="tx1"/>
                </a:solidFill>
                <a:cs typeface="Andalus" panose="02020603050405020304" pitchFamily="18" charset="-78"/>
              </a:rPr>
              <a:t>Capacitação </a:t>
            </a:r>
            <a:r>
              <a:rPr lang="pt-BR" sz="3800" b="1" dirty="0" smtClean="0">
                <a:solidFill>
                  <a:schemeClr val="tx1"/>
                </a:solidFill>
                <a:cs typeface="Andalus" panose="02020603050405020304" pitchFamily="18" charset="-78"/>
              </a:rPr>
              <a:t>CENTROS DE FORMAÇÃO DE CONDUTORES </a:t>
            </a:r>
            <a:r>
              <a:rPr lang="pt-BR" sz="3800" dirty="0" smtClean="0">
                <a:solidFill>
                  <a:schemeClr val="tx1"/>
                </a:solidFill>
                <a:cs typeface="Andalus" panose="02020603050405020304" pitchFamily="18" charset="-78"/>
              </a:rPr>
              <a:t>2018</a:t>
            </a:r>
            <a:endParaRPr lang="pt-BR" sz="3800" dirty="0">
              <a:solidFill>
                <a:schemeClr val="tx1"/>
              </a:solidFill>
              <a:cs typeface="Andalus" panose="02020603050405020304" pitchFamily="18" charset="-78"/>
            </a:endParaRPr>
          </a:p>
        </p:txBody>
      </p:sp>
      <p:pic>
        <p:nvPicPr>
          <p:cNvPr id="11" name="Picture 2" descr="log Detran (2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4160"/>
            <a:ext cx="1231776" cy="32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305" y="6237312"/>
            <a:ext cx="1654175" cy="52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76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>
            <a:noAutofit/>
          </a:bodyPr>
          <a:lstStyle/>
          <a:p>
            <a:pPr algn="l"/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rowallia New" panose="020B0604020202020204" pitchFamily="34" charset="-34"/>
              </a:rPr>
              <a:t>O que será mais adequado na formação de condutores?</a:t>
            </a:r>
            <a:b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rowallia New" panose="020B0604020202020204" pitchFamily="34" charset="-34"/>
              </a:rPr>
            </a:br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Browallia New" panose="020B0604020202020204" pitchFamily="34" charset="-34"/>
              </a:rPr>
              <a:t>A aplicação de atividades que promovam COMPETIÇÃO ou COOPERAÇÃO? </a:t>
            </a:r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  <a:cs typeface="Browallia New" panose="020B0604020202020204" pitchFamily="34" charset="-34"/>
            </a:endParaRP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16786"/>
            <a:ext cx="4038600" cy="2492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m 7" descr="C:\Users\rielma\AppData\Local\Microsoft\Windows\Temporary Internet Files\Content.Word\IMG-20180502-WA0000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Gerência de Produção Pedagógica - Capacitação 2018</a:t>
            </a:r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0" y="5941105"/>
            <a:ext cx="9144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51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TÉCNICAS DE DINÂMICA DE GRUPO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Há técnicas com o objetivo de desenvolver a percepção espacial.</a:t>
            </a:r>
          </a:p>
          <a:p>
            <a:pPr marL="457200" lvl="1" indent="0">
              <a:buNone/>
            </a:pPr>
            <a:endParaRPr lang="pt-BR" sz="1200" dirty="0" smtClean="0"/>
          </a:p>
          <a:p>
            <a:pPr lvl="1"/>
            <a:r>
              <a:rPr lang="pt-BR" dirty="0" smtClean="0">
                <a:solidFill>
                  <a:srgbClr val="C00000"/>
                </a:solidFill>
              </a:rPr>
              <a:t>Uma </a:t>
            </a:r>
            <a:r>
              <a:rPr lang="pt-BR" dirty="0">
                <a:solidFill>
                  <a:srgbClr val="C00000"/>
                </a:solidFill>
              </a:rPr>
              <a:t>percepção espacial deficiente afeta a maneira que percebemos o relacionamento de nosso corpo com o entorno.</a:t>
            </a:r>
          </a:p>
          <a:p>
            <a:pPr lvl="1"/>
            <a:r>
              <a:rPr lang="pt-BR" dirty="0">
                <a:solidFill>
                  <a:srgbClr val="C00000"/>
                </a:solidFill>
              </a:rPr>
              <a:t>Quando nos locomovemos devemos considerar a distância, o posicionamento, a velocidade e a dimensão de outros objetos em relação a nós mesmos</a:t>
            </a:r>
            <a:r>
              <a:rPr lang="pt-BR" dirty="0" smtClean="0">
                <a:solidFill>
                  <a:srgbClr val="C00000"/>
                </a:solidFill>
              </a:rPr>
              <a:t>.</a:t>
            </a:r>
            <a:r>
              <a:rPr lang="pt-BR" dirty="0">
                <a:solidFill>
                  <a:srgbClr val="C00000"/>
                </a:solidFill>
              </a:rPr>
              <a:t> </a:t>
            </a:r>
          </a:p>
          <a:p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Gerência de Produção Pedagógica - Capacitação 2018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187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6000" b="1" dirty="0" smtClean="0"/>
              <a:t>TANGRAN</a:t>
            </a:r>
            <a:endParaRPr lang="pt-BR" sz="6000" b="1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Gerência de Produção Pedagógica - Capacitação 2018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39106" y="1600125"/>
            <a:ext cx="4610795" cy="4525963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dk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7" name="Triângulo retângulo 6"/>
          <p:cNvSpPr/>
          <p:nvPr/>
        </p:nvSpPr>
        <p:spPr>
          <a:xfrm rot="13507803">
            <a:off x="4951806" y="2825584"/>
            <a:ext cx="3264453" cy="3241180"/>
          </a:xfrm>
          <a:prstGeom prst="rt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retângulo 7"/>
          <p:cNvSpPr/>
          <p:nvPr/>
        </p:nvSpPr>
        <p:spPr>
          <a:xfrm rot="19510391">
            <a:off x="5197829" y="-972694"/>
            <a:ext cx="3264841" cy="3276130"/>
          </a:xfrm>
          <a:prstGeom prst="rt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 rot="2680163">
            <a:off x="7139621" y="2672285"/>
            <a:ext cx="1575653" cy="165703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/>
          <p:cNvSpPr/>
          <p:nvPr/>
        </p:nvSpPr>
        <p:spPr>
          <a:xfrm rot="16200000">
            <a:off x="6800464" y="652736"/>
            <a:ext cx="2253969" cy="1166281"/>
          </a:xfrm>
          <a:prstGeom prst="triangle">
            <a:avLst>
              <a:gd name="adj" fmla="val 48144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/>
          <p:cNvSpPr/>
          <p:nvPr/>
        </p:nvSpPr>
        <p:spPr>
          <a:xfrm rot="8103866">
            <a:off x="2808695" y="4761319"/>
            <a:ext cx="3259857" cy="1645149"/>
          </a:xfrm>
          <a:prstGeom prst="triangle">
            <a:avLst>
              <a:gd name="adj" fmla="val 4948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riângulo isósceles 14"/>
          <p:cNvSpPr/>
          <p:nvPr/>
        </p:nvSpPr>
        <p:spPr>
          <a:xfrm rot="17740913">
            <a:off x="4743716" y="3504133"/>
            <a:ext cx="2232248" cy="1080120"/>
          </a:xfrm>
          <a:prstGeom prst="triangle">
            <a:avLst>
              <a:gd name="adj" fmla="val 4875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9" name="Grupo 18"/>
          <p:cNvGrpSpPr/>
          <p:nvPr/>
        </p:nvGrpSpPr>
        <p:grpSpPr>
          <a:xfrm>
            <a:off x="5508104" y="1235878"/>
            <a:ext cx="3457309" cy="1187492"/>
            <a:chOff x="467544" y="4950711"/>
            <a:chExt cx="3457309" cy="1187492"/>
          </a:xfrm>
        </p:grpSpPr>
        <p:sp>
          <p:nvSpPr>
            <p:cNvPr id="16" name="Fluxograma: Dados 15"/>
            <p:cNvSpPr/>
            <p:nvPr/>
          </p:nvSpPr>
          <p:spPr>
            <a:xfrm rot="10800000">
              <a:off x="467544" y="5537450"/>
              <a:ext cx="2881244" cy="600753"/>
            </a:xfrm>
            <a:prstGeom prst="flowChartInputOutpu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Fluxograma: Dados 16"/>
            <p:cNvSpPr/>
            <p:nvPr/>
          </p:nvSpPr>
          <p:spPr>
            <a:xfrm rot="10800000">
              <a:off x="1043609" y="4950711"/>
              <a:ext cx="2881244" cy="600753"/>
            </a:xfrm>
            <a:prstGeom prst="flowChartInputOutpu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" name="Triângulo retângulo 13"/>
          <p:cNvSpPr/>
          <p:nvPr/>
        </p:nvSpPr>
        <p:spPr>
          <a:xfrm rot="13507803">
            <a:off x="-1240882" y="2250530"/>
            <a:ext cx="3264453" cy="3241180"/>
          </a:xfrm>
          <a:prstGeom prst="rt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retângulo 17"/>
          <p:cNvSpPr/>
          <p:nvPr/>
        </p:nvSpPr>
        <p:spPr>
          <a:xfrm rot="18882753">
            <a:off x="1071496" y="-67048"/>
            <a:ext cx="3264841" cy="3276130"/>
          </a:xfrm>
          <a:prstGeom prst="rt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0" name="Grupo 19"/>
          <p:cNvGrpSpPr/>
          <p:nvPr/>
        </p:nvGrpSpPr>
        <p:grpSpPr>
          <a:xfrm>
            <a:off x="391344" y="4983730"/>
            <a:ext cx="3457309" cy="1187492"/>
            <a:chOff x="467544" y="4950711"/>
            <a:chExt cx="3457309" cy="1187492"/>
          </a:xfrm>
        </p:grpSpPr>
        <p:sp>
          <p:nvSpPr>
            <p:cNvPr id="21" name="Fluxograma: Dados 20"/>
            <p:cNvSpPr/>
            <p:nvPr/>
          </p:nvSpPr>
          <p:spPr>
            <a:xfrm rot="10800000">
              <a:off x="467544" y="5537450"/>
              <a:ext cx="2881244" cy="600753"/>
            </a:xfrm>
            <a:prstGeom prst="flowChartInputOutpu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Fluxograma: Dados 21"/>
            <p:cNvSpPr/>
            <p:nvPr/>
          </p:nvSpPr>
          <p:spPr>
            <a:xfrm rot="10800000">
              <a:off x="1043609" y="4950711"/>
              <a:ext cx="2881244" cy="600753"/>
            </a:xfrm>
            <a:prstGeom prst="flowChartInputOutpu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3" name="Triângulo isósceles 22"/>
          <p:cNvSpPr/>
          <p:nvPr/>
        </p:nvSpPr>
        <p:spPr>
          <a:xfrm>
            <a:off x="1575285" y="3903610"/>
            <a:ext cx="2232248" cy="1080120"/>
          </a:xfrm>
          <a:prstGeom prst="triangle">
            <a:avLst>
              <a:gd name="adj" fmla="val 4875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riângulo isósceles 23"/>
          <p:cNvSpPr/>
          <p:nvPr/>
        </p:nvSpPr>
        <p:spPr>
          <a:xfrm rot="205263">
            <a:off x="5410185" y="4734597"/>
            <a:ext cx="3354687" cy="1645149"/>
          </a:xfrm>
          <a:prstGeom prst="triangle">
            <a:avLst>
              <a:gd name="adj" fmla="val 4948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riângulo isósceles 24"/>
          <p:cNvSpPr/>
          <p:nvPr/>
        </p:nvSpPr>
        <p:spPr>
          <a:xfrm rot="16200000">
            <a:off x="3277644" y="2124469"/>
            <a:ext cx="2292299" cy="1185393"/>
          </a:xfrm>
          <a:prstGeom prst="triangle">
            <a:avLst>
              <a:gd name="adj" fmla="val 4754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 rot="2680163">
            <a:off x="3033709" y="3056175"/>
            <a:ext cx="1645975" cy="16588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5195020" y="894972"/>
            <a:ext cx="3856167" cy="55583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pt-BR" dirty="0" smtClean="0"/>
              <a:t>Alcoolemia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Estresse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Sonolência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Fadiga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Dores e doenças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Condições adversas de luz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Condições adversas de tempo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Pressa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Tristeza</a:t>
            </a:r>
          </a:p>
          <a:p>
            <a:pPr marL="514350" indent="-514350">
              <a:buFont typeface="+mj-lt"/>
              <a:buAutoNum type="arabicPeriod"/>
            </a:pP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180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5" grpId="0" animBg="1"/>
      <p:bldP spid="14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placas de sinalizaÃ§Ã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80" y="260648"/>
            <a:ext cx="576412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6480720" cy="646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081" y="188640"/>
            <a:ext cx="6485311" cy="646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624"/>
            <a:ext cx="6768752" cy="676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m para placas de sinalizaÃ§Ã£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27384"/>
            <a:ext cx="6912768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m para placas de sinalizaÃ§Ã£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90481"/>
            <a:ext cx="7128792" cy="711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m para placas de sinalizaÃ§Ã£o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2"/>
          <a:stretch/>
        </p:blipFill>
        <p:spPr bwMode="auto">
          <a:xfrm>
            <a:off x="1331640" y="-55720"/>
            <a:ext cx="6768752" cy="686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69121"/>
            <a:ext cx="6768752" cy="676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9"/>
          <a:stretch/>
        </p:blipFill>
        <p:spPr bwMode="auto">
          <a:xfrm>
            <a:off x="1187624" y="-118587"/>
            <a:ext cx="6912768" cy="707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m relacionad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99392"/>
            <a:ext cx="6912768" cy="694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m para placas de sinalizaÃ§Ã£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99392"/>
            <a:ext cx="6912768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m relacionad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-171400"/>
            <a:ext cx="6984778" cy="698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m relacionad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-171401"/>
            <a:ext cx="7200801" cy="705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m relacionad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118587"/>
            <a:ext cx="7200802" cy="700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71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Gêneros textuais</a:t>
            </a:r>
            <a:endParaRPr lang="pt-BR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4690864" cy="144016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São </a:t>
            </a:r>
            <a:r>
              <a:rPr lang="pt-BR" dirty="0"/>
              <a:t>textos com função social pré-definida.</a:t>
            </a: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6512742"/>
              </p:ext>
            </p:extLst>
          </p:nvPr>
        </p:nvGraphicFramePr>
        <p:xfrm>
          <a:off x="5724128" y="1449413"/>
          <a:ext cx="3092152" cy="4771102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092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28600" inden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100" dirty="0">
                          <a:effectLst/>
                        </a:rPr>
                        <a:t> </a:t>
                      </a:r>
                      <a:endParaRPr lang="pt-BR" sz="100" dirty="0">
                        <a:solidFill>
                          <a:srgbClr val="943634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6789" marR="4678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82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2000" dirty="0">
                          <a:effectLst/>
                        </a:rPr>
                        <a:t>Artigo</a:t>
                      </a:r>
                      <a:endParaRPr lang="pt-BR" sz="2000" dirty="0">
                        <a:solidFill>
                          <a:srgbClr val="943634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6789" marR="4678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7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2000">
                          <a:effectLst/>
                        </a:rPr>
                        <a:t>Reportagem</a:t>
                      </a:r>
                      <a:endParaRPr lang="pt-BR" sz="2000">
                        <a:solidFill>
                          <a:srgbClr val="943634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6789" marR="4678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2000" dirty="0" smtClean="0">
                          <a:effectLst/>
                        </a:rPr>
                        <a:t>Lei – CTB </a:t>
                      </a:r>
                      <a:endParaRPr lang="pt-BR" sz="2000" dirty="0">
                        <a:solidFill>
                          <a:srgbClr val="943634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6789" marR="4678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5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2000">
                          <a:effectLst/>
                        </a:rPr>
                        <a:t>Apostila</a:t>
                      </a:r>
                      <a:endParaRPr lang="pt-BR" sz="2000">
                        <a:solidFill>
                          <a:srgbClr val="943634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6789" marR="4678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2000">
                          <a:effectLst/>
                        </a:rPr>
                        <a:t>Charge</a:t>
                      </a:r>
                      <a:endParaRPr lang="pt-BR" sz="2000">
                        <a:solidFill>
                          <a:srgbClr val="943634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6789" marR="4678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4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2000">
                          <a:effectLst/>
                        </a:rPr>
                        <a:t>Manual de instruções</a:t>
                      </a:r>
                      <a:endParaRPr lang="pt-BR" sz="2000">
                        <a:solidFill>
                          <a:srgbClr val="943634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6789" marR="4678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8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2000">
                          <a:effectLst/>
                        </a:rPr>
                        <a:t>Roteiro de viagem</a:t>
                      </a:r>
                      <a:endParaRPr lang="pt-BR" sz="2000">
                        <a:solidFill>
                          <a:srgbClr val="943634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6789" marR="4678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2000" dirty="0">
                          <a:effectLst/>
                        </a:rPr>
                        <a:t>Tirinha</a:t>
                      </a:r>
                      <a:endParaRPr lang="pt-BR" sz="2000" dirty="0">
                        <a:solidFill>
                          <a:srgbClr val="943634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6789" marR="4678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36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2000" dirty="0">
                          <a:effectLst/>
                        </a:rPr>
                        <a:t>Tabela</a:t>
                      </a:r>
                      <a:endParaRPr lang="pt-BR" sz="2000" dirty="0">
                        <a:solidFill>
                          <a:srgbClr val="943634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6789" marR="46789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2000" dirty="0">
                          <a:effectLst/>
                        </a:rPr>
                        <a:t>Mapa</a:t>
                      </a:r>
                      <a:endParaRPr lang="pt-BR" sz="2000" dirty="0">
                        <a:solidFill>
                          <a:srgbClr val="943634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6789" marR="46789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85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2000">
                          <a:effectLst/>
                        </a:rPr>
                        <a:t>Gráfico</a:t>
                      </a:r>
                      <a:endParaRPr lang="pt-BR" sz="2000">
                        <a:solidFill>
                          <a:srgbClr val="943634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6789" marR="46789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759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2000">
                          <a:effectLst/>
                        </a:rPr>
                        <a:t>Placas de sinalização </a:t>
                      </a:r>
                      <a:endParaRPr lang="pt-BR" sz="2000">
                        <a:solidFill>
                          <a:srgbClr val="943634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6789" marR="46789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3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2000">
                          <a:effectLst/>
                        </a:rPr>
                        <a:t>Folheto</a:t>
                      </a:r>
                      <a:endParaRPr lang="pt-BR" sz="2000">
                        <a:solidFill>
                          <a:srgbClr val="943634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6789" marR="46789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833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t-BR" sz="2000" dirty="0">
                          <a:effectLst/>
                        </a:rPr>
                        <a:t>Plano de aula (específico para o instrutor)</a:t>
                      </a:r>
                      <a:endParaRPr lang="pt-BR" sz="2000" dirty="0">
                        <a:solidFill>
                          <a:srgbClr val="943634"/>
                        </a:solidFill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6789" marR="46789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Gerência de Produção Pedagógica - Capacitação 2018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37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500" dirty="0" smtClean="0"/>
              <a:t>Técnicas de Estratégias de Leitura</a:t>
            </a:r>
            <a:endParaRPr lang="pt-BR" sz="3500" dirty="0"/>
          </a:p>
        </p:txBody>
      </p:sp>
      <p:sp>
        <p:nvSpPr>
          <p:cNvPr id="9" name="Content Placeholder 8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t-BR" sz="3000" b="1" dirty="0">
                <a:solidFill>
                  <a:srgbClr val="C00000"/>
                </a:solidFill>
              </a:rPr>
              <a:t>Como o instrutor de trânsito pode vivenciar a leitura e o estudo de texto em sala de aula, de forma significativa, durante o processo de formação de condutores?</a:t>
            </a:r>
            <a:endParaRPr lang="pt-BR" sz="3000" dirty="0">
              <a:solidFill>
                <a:srgbClr val="C00000"/>
              </a:solidFill>
            </a:endParaRPr>
          </a:p>
          <a:p>
            <a:endParaRPr lang="pt-BR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Gerência de Produção Pedagógica - Capacitação 2018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24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Ténicas de Estratégias de Leitura</a:t>
            </a:r>
            <a:endParaRPr lang="pt-B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ANTES DA LEITURA</a:t>
            </a:r>
            <a:r>
              <a:rPr lang="pt-BR" dirty="0" smtClean="0"/>
              <a:t>...</a:t>
            </a:r>
            <a:endParaRPr lang="pt-BR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Crie 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expectativas.</a:t>
            </a:r>
            <a:endParaRPr lang="pt-BR" sz="1800" dirty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Não entregue o texto 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bruscamente.</a:t>
            </a:r>
            <a:endParaRPr lang="pt-BR" sz="1800" dirty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Compartilhe com os alunos o objetivo da 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leitura.</a:t>
            </a:r>
          </a:p>
          <a:p>
            <a:pPr lvl="0"/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Faça questionamentos e descubra o nível dos 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conhecimentos 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prévios 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da 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turma, 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</a:rPr>
              <a:t>antes de abordar o texto 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</a:rPr>
              <a:t>sugerido.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DURANTE A LEITURA</a:t>
            </a:r>
            <a:r>
              <a:rPr lang="pt-BR" dirty="0" smtClean="0"/>
              <a:t>...</a:t>
            </a:r>
            <a:endParaRPr lang="pt-B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>
                <a:solidFill>
                  <a:srgbClr val="C00000"/>
                </a:solidFill>
              </a:rPr>
              <a:t>Considere a importância da promoção da leitura individual, </a:t>
            </a:r>
            <a:r>
              <a:rPr lang="pt-BR" dirty="0" smtClean="0">
                <a:solidFill>
                  <a:srgbClr val="C00000"/>
                </a:solidFill>
              </a:rPr>
              <a:t> cada aluno tem um ritmo </a:t>
            </a:r>
            <a:r>
              <a:rPr lang="pt-BR" dirty="0">
                <a:solidFill>
                  <a:srgbClr val="C00000"/>
                </a:solidFill>
              </a:rPr>
              <a:t>próprio </a:t>
            </a:r>
            <a:r>
              <a:rPr lang="pt-BR" dirty="0" smtClean="0">
                <a:solidFill>
                  <a:srgbClr val="C00000"/>
                </a:solidFill>
              </a:rPr>
              <a:t>.</a:t>
            </a:r>
            <a:endParaRPr lang="pt-BR" dirty="0">
              <a:solidFill>
                <a:srgbClr val="C00000"/>
              </a:solidFill>
            </a:endParaRPr>
          </a:p>
          <a:p>
            <a:pPr lvl="0"/>
            <a:r>
              <a:rPr lang="pt-BR" dirty="0">
                <a:solidFill>
                  <a:srgbClr val="C00000"/>
                </a:solidFill>
              </a:rPr>
              <a:t>Estimule </a:t>
            </a:r>
            <a:r>
              <a:rPr lang="pt-BR" dirty="0" smtClean="0">
                <a:solidFill>
                  <a:srgbClr val="C00000"/>
                </a:solidFill>
              </a:rPr>
              <a:t>a releitura do texto, individual ou em grupo.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Gerência de Produção Pedagógica - Capacitação 2018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Ténicas de Estratégias de Leitura</a:t>
            </a:r>
            <a:endParaRPr lang="pt-B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19256" cy="639762"/>
          </a:xfrm>
        </p:spPr>
        <p:txBody>
          <a:bodyPr/>
          <a:lstStyle/>
          <a:p>
            <a:r>
              <a:rPr lang="pt-BR" dirty="0" smtClean="0"/>
              <a:t>APÓS A LEITURA...</a:t>
            </a:r>
            <a:endParaRPr lang="pt-BR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19256" cy="3951288"/>
          </a:xfrm>
        </p:spPr>
        <p:txBody>
          <a:bodyPr>
            <a:noAutofit/>
          </a:bodyPr>
          <a:lstStyle/>
          <a:p>
            <a:pPr lvl="0"/>
            <a:r>
              <a:rPr lang="pt-BR" sz="2600" dirty="0" smtClean="0">
                <a:solidFill>
                  <a:schemeClr val="accent6">
                    <a:lumMod val="75000"/>
                  </a:schemeClr>
                </a:solidFill>
              </a:rPr>
              <a:t>Resgate </a:t>
            </a:r>
            <a:r>
              <a:rPr lang="pt-BR" sz="2600" dirty="0">
                <a:solidFill>
                  <a:schemeClr val="accent6">
                    <a:lumMod val="75000"/>
                  </a:schemeClr>
                </a:solidFill>
              </a:rPr>
              <a:t>informações ou sentidos explícitos e implícitos.</a:t>
            </a:r>
          </a:p>
          <a:p>
            <a:pPr lvl="0"/>
            <a:r>
              <a:rPr lang="pt-BR" sz="2600" dirty="0">
                <a:solidFill>
                  <a:schemeClr val="accent6">
                    <a:lumMod val="75000"/>
                  </a:schemeClr>
                </a:solidFill>
              </a:rPr>
              <a:t>Promova releituras para a busca de atribuição de sentidos.</a:t>
            </a:r>
          </a:p>
          <a:p>
            <a:pPr lvl="0"/>
            <a:r>
              <a:rPr lang="pt-BR" sz="2600" dirty="0">
                <a:solidFill>
                  <a:schemeClr val="accent6">
                    <a:lumMod val="75000"/>
                  </a:schemeClr>
                </a:solidFill>
              </a:rPr>
              <a:t>Possibilite a troca de impressões a respeito do texto </a:t>
            </a:r>
            <a:r>
              <a:rPr lang="pt-BR" sz="2600" dirty="0" smtClean="0">
                <a:solidFill>
                  <a:schemeClr val="accent6">
                    <a:lumMod val="75000"/>
                  </a:schemeClr>
                </a:solidFill>
              </a:rPr>
              <a:t>lido.</a:t>
            </a:r>
            <a:endParaRPr lang="pt-BR" sz="2600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pt-BR" sz="2600" dirty="0">
                <a:solidFill>
                  <a:schemeClr val="accent6">
                    <a:lumMod val="75000"/>
                  </a:schemeClr>
                </a:solidFill>
              </a:rPr>
              <a:t>Aplique questões ou faça os alunos elaborarem questões sobre o texto</a:t>
            </a:r>
            <a:r>
              <a:rPr lang="pt-BR" sz="26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lvl="1"/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</a:rPr>
              <a:t>Atividades </a:t>
            </a:r>
            <a:r>
              <a:rPr lang="pt-BR" sz="2400" dirty="0">
                <a:solidFill>
                  <a:schemeClr val="accent6">
                    <a:lumMod val="75000"/>
                  </a:schemeClr>
                </a:solidFill>
              </a:rPr>
              <a:t>como estas realizadas após a leitura beneficiam a compreensão.</a:t>
            </a:r>
          </a:p>
          <a:p>
            <a:pPr lvl="0"/>
            <a:endParaRPr lang="pt-BR" sz="2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Gerência de Produção Pedagógica - Capacitação 2018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7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dirty="0" smtClean="0"/>
              <a:t>Conversando com o texto</a:t>
            </a:r>
            <a:endParaRPr lang="pt-BR" sz="3000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" b="2889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BR" sz="3000" dirty="0" smtClean="0"/>
              <a:t>Crônica FÚRIA NO TRÂNSITO</a:t>
            </a:r>
            <a:endParaRPr lang="pt-BR" sz="30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Gerência de Produção Pedagógica - Capacitação 2018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135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500" b="1" dirty="0" smtClean="0"/>
              <a:t>Recapitulando os momentos vivenciados...</a:t>
            </a:r>
            <a:endParaRPr lang="pt-BR" sz="35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2600" dirty="0" smtClean="0"/>
              <a:t>Estratégia de integração – BINGO.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600" dirty="0"/>
              <a:t>C</a:t>
            </a:r>
            <a:r>
              <a:rPr lang="pt-BR" sz="2600" dirty="0" smtClean="0"/>
              <a:t>onhecendo os saberes da docência.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600" dirty="0" smtClean="0"/>
              <a:t>As técnicas de dinâmica de grupo</a:t>
            </a:r>
          </a:p>
          <a:p>
            <a:pPr marL="400050" lvl="1" indent="0">
              <a:buNone/>
            </a:pPr>
            <a:r>
              <a:rPr lang="pt-BR" sz="2200" dirty="0" smtClean="0"/>
              <a:t>3.1 Atividades cooperativas na formação de condutores – CABO DE GUERRA COOPERATIVO.</a:t>
            </a:r>
          </a:p>
          <a:p>
            <a:pPr marL="400050" lvl="1" indent="0">
              <a:buNone/>
            </a:pPr>
            <a:r>
              <a:rPr lang="pt-BR" sz="2200" dirty="0"/>
              <a:t>3.2 Percepção espacial – TANGRAN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600" dirty="0" smtClean="0"/>
              <a:t>Estratégias de leitura – Gêneros textuais, leitura de imagens, conversando com o texto.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600" dirty="0" smtClean="0"/>
              <a:t>Técnica de dinâmica de grupo, objetivo aquecimento e percepção espacial – A VIAGEM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600" dirty="0" smtClean="0"/>
              <a:t>Avaliação Pedagógica – </a:t>
            </a:r>
            <a:r>
              <a:rPr lang="pt-BR" sz="2600" dirty="0" err="1" smtClean="0"/>
              <a:t>Autoavaliação</a:t>
            </a:r>
            <a:r>
              <a:rPr lang="pt-BR" sz="2600" dirty="0" smtClean="0"/>
              <a:t> e Avaliação do Encontro.</a:t>
            </a:r>
          </a:p>
          <a:p>
            <a:pPr marL="514350" indent="-514350">
              <a:buFont typeface="+mj-lt"/>
              <a:buAutoNum type="arabicPeriod"/>
            </a:pPr>
            <a:endParaRPr lang="pt-BR" sz="2600" dirty="0" smtClean="0"/>
          </a:p>
          <a:p>
            <a:pPr marL="514350" indent="-514350">
              <a:buFont typeface="+mj-lt"/>
              <a:buAutoNum type="arabicPeriod"/>
            </a:pPr>
            <a:endParaRPr lang="pt-BR" sz="2600" dirty="0" smtClean="0"/>
          </a:p>
          <a:p>
            <a:pPr marL="514350" indent="-514350">
              <a:buFont typeface="+mj-lt"/>
              <a:buAutoNum type="arabicPeriod"/>
            </a:pPr>
            <a:endParaRPr lang="pt-BR" sz="2600" dirty="0" smtClean="0"/>
          </a:p>
          <a:p>
            <a:pPr marL="514350" indent="-514350">
              <a:buFont typeface="+mj-lt"/>
              <a:buAutoNum type="arabicPeriod"/>
            </a:pPr>
            <a:endParaRPr lang="pt-BR" sz="2600" dirty="0" smtClean="0"/>
          </a:p>
          <a:p>
            <a:pPr marL="514350" indent="-514350">
              <a:buFont typeface="+mj-lt"/>
              <a:buAutoNum type="arabicPeriod"/>
            </a:pPr>
            <a:endParaRPr lang="pt-BR" sz="2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Gerência de Produção Pedagógica - Capacitação 2018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53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-27384"/>
            <a:ext cx="3394720" cy="1162050"/>
          </a:xfrm>
        </p:spPr>
        <p:txBody>
          <a:bodyPr>
            <a:noAutofit/>
          </a:bodyPr>
          <a:lstStyle/>
          <a:p>
            <a:r>
              <a:rPr lang="pt-BR" sz="2500" dirty="0" smtClean="0"/>
              <a:t>Base teórica do objetivo da capacitação</a:t>
            </a:r>
            <a:endParaRPr lang="pt-BR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1424" y="1484784"/>
            <a:ext cx="7675376" cy="42484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pt-BR" sz="3800" dirty="0" smtClean="0">
              <a:latin typeface="+mj-lt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pt-BR" sz="3800" dirty="0" smtClean="0">
                <a:latin typeface="+mj-lt"/>
                <a:cs typeface="Arial" panose="020B0604020202020204" pitchFamily="34" charset="0"/>
              </a:rPr>
              <a:t>...“para </a:t>
            </a:r>
            <a:r>
              <a:rPr lang="pt-BR" sz="3800" dirty="0">
                <a:latin typeface="+mj-lt"/>
                <a:cs typeface="Arial" panose="020B0604020202020204" pitchFamily="34" charset="0"/>
              </a:rPr>
              <a:t>saber ensinar não bastam a </a:t>
            </a:r>
            <a:r>
              <a:rPr lang="pt-BR" sz="3800" b="1" dirty="0">
                <a:solidFill>
                  <a:srgbClr val="85A644"/>
                </a:solidFill>
                <a:latin typeface="+mj-lt"/>
                <a:cs typeface="Arial" panose="020B0604020202020204" pitchFamily="34" charset="0"/>
              </a:rPr>
              <a:t>experiência</a:t>
            </a:r>
            <a:r>
              <a:rPr lang="pt-BR" sz="3800" dirty="0">
                <a:solidFill>
                  <a:srgbClr val="85A644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sz="3800" dirty="0">
                <a:latin typeface="+mj-lt"/>
                <a:cs typeface="Arial" panose="020B0604020202020204" pitchFamily="34" charset="0"/>
              </a:rPr>
              <a:t>e os </a:t>
            </a:r>
            <a:r>
              <a:rPr lang="pt-BR" sz="3800" b="1" dirty="0">
                <a:solidFill>
                  <a:srgbClr val="85A644"/>
                </a:solidFill>
                <a:latin typeface="+mj-lt"/>
                <a:cs typeface="Arial" panose="020B0604020202020204" pitchFamily="34" charset="0"/>
              </a:rPr>
              <a:t>conhecimentos</a:t>
            </a:r>
            <a:r>
              <a:rPr lang="pt-BR" sz="3800" dirty="0">
                <a:solidFill>
                  <a:srgbClr val="85A644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sz="3800" b="1" dirty="0">
                <a:solidFill>
                  <a:srgbClr val="85A644"/>
                </a:solidFill>
                <a:latin typeface="+mj-lt"/>
                <a:cs typeface="Arial" panose="020B0604020202020204" pitchFamily="34" charset="0"/>
              </a:rPr>
              <a:t>específicos</a:t>
            </a:r>
            <a:r>
              <a:rPr lang="pt-BR" sz="3800" dirty="0">
                <a:latin typeface="+mj-lt"/>
                <a:cs typeface="Arial" panose="020B0604020202020204" pitchFamily="34" charset="0"/>
              </a:rPr>
              <a:t>, mas se fazem necessários os </a:t>
            </a:r>
            <a:r>
              <a:rPr lang="pt-BR" sz="3800" b="1" dirty="0">
                <a:solidFill>
                  <a:srgbClr val="85A644"/>
                </a:solidFill>
                <a:latin typeface="+mj-lt"/>
                <a:cs typeface="Arial" panose="020B0604020202020204" pitchFamily="34" charset="0"/>
              </a:rPr>
              <a:t>saberes pedagógicos e didáticos</a:t>
            </a:r>
            <a:r>
              <a:rPr lang="pt-BR" sz="3800" dirty="0" smtClean="0">
                <a:latin typeface="+mj-lt"/>
                <a:cs typeface="Arial" panose="020B0604020202020204" pitchFamily="34" charset="0"/>
              </a:rPr>
              <a:t>”.</a:t>
            </a:r>
          </a:p>
          <a:p>
            <a:pPr marL="0" indent="0" algn="r">
              <a:buNone/>
            </a:pPr>
            <a:r>
              <a:rPr lang="pt-BR" sz="3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anose="020B0604020202020204" pitchFamily="34" charset="0"/>
              </a:rPr>
              <a:t>Pimenta, 2005. </a:t>
            </a:r>
            <a:endParaRPr lang="pt-BR" sz="3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Gerência de Produção Pedagógica - Capacitação 2018</a:t>
            </a:r>
            <a:endParaRPr lang="pt-BR"/>
          </a:p>
        </p:txBody>
      </p:sp>
      <p:pic>
        <p:nvPicPr>
          <p:cNvPr id="8" name="Picture 2" descr="log Detran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4160"/>
            <a:ext cx="1231776" cy="32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305" y="6237312"/>
            <a:ext cx="1654175" cy="52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01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b="1" dirty="0" smtClean="0"/>
              <a:t>“Educar é impregnar de sentido o que fazemos a cada instante”.</a:t>
            </a:r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Gerência de Produção Pedagógica - Capacitação 2018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26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Gerência de Produção Pedagógica - Capacitação 2018</a:t>
            </a:r>
            <a:endParaRPr lang="pt-BR" dirty="0"/>
          </a:p>
        </p:txBody>
      </p:sp>
      <p:sp>
        <p:nvSpPr>
          <p:cNvPr id="10" name="AutoShape 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Picture 2" descr="log Detran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4160"/>
            <a:ext cx="1231776" cy="32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305" y="6237312"/>
            <a:ext cx="1654175" cy="52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2758008" y="620688"/>
            <a:ext cx="5486400" cy="566738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pt-BR" sz="2400" dirty="0" smtClean="0"/>
              <a:t>SABERES DO CONHECIMENTO</a:t>
            </a:r>
            <a:endParaRPr lang="pt-BR" sz="2400" dirty="0"/>
          </a:p>
        </p:txBody>
      </p:sp>
      <p:sp>
        <p:nvSpPr>
          <p:cNvPr id="12" name="Retângulo 11"/>
          <p:cNvSpPr/>
          <p:nvPr/>
        </p:nvSpPr>
        <p:spPr>
          <a:xfrm>
            <a:off x="1011424" y="1700808"/>
            <a:ext cx="7377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t-BR" sz="2600" dirty="0">
                <a:latin typeface="+mj-lt"/>
              </a:rPr>
              <a:t>Estão relacionados ao </a:t>
            </a:r>
            <a:r>
              <a:rPr lang="pt-BR" sz="2400" u="sng" dirty="0" smtClean="0">
                <a:latin typeface="+mj-lt"/>
              </a:rPr>
              <a:t>DOMÍNIO DO CONTEÚDO</a:t>
            </a:r>
            <a:r>
              <a:rPr lang="pt-BR" sz="2600" dirty="0" smtClean="0">
                <a:latin typeface="+mj-lt"/>
              </a:rPr>
              <a:t>.</a:t>
            </a:r>
          </a:p>
          <a:p>
            <a:pPr algn="r"/>
            <a:r>
              <a:rPr lang="pt-BR" sz="2600" dirty="0" smtClean="0">
                <a:latin typeface="+mj-lt"/>
              </a:rPr>
              <a:t> 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+mj-lt"/>
              </a:rPr>
              <a:t>São adquiridos </a:t>
            </a:r>
            <a:r>
              <a:rPr lang="pt-BR" sz="2600" dirty="0">
                <a:latin typeface="+mj-lt"/>
              </a:rPr>
              <a:t>inicialmente na própria formação de instrutor e na rotina de estudos que sua atuação profissional exige</a:t>
            </a:r>
            <a:r>
              <a:rPr lang="pt-BR" sz="2600" dirty="0" smtClean="0">
                <a:latin typeface="+mj-lt"/>
              </a:rPr>
              <a:t>.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pt-BR" sz="2600" dirty="0" smtClean="0">
              <a:latin typeface="+mj-lt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t-BR" sz="2600" dirty="0">
                <a:latin typeface="+mj-lt"/>
              </a:rPr>
              <a:t>É um </a:t>
            </a:r>
            <a:r>
              <a:rPr lang="pt-BR" sz="2600" dirty="0" smtClean="0">
                <a:latin typeface="+mj-lt"/>
              </a:rPr>
              <a:t>saber fundamental para </a:t>
            </a:r>
            <a:r>
              <a:rPr lang="pt-BR" sz="2600" dirty="0">
                <a:latin typeface="+mj-lt"/>
              </a:rPr>
              <a:t>a orientação da aula</a:t>
            </a:r>
            <a:r>
              <a:rPr lang="pt-BR" sz="2600" dirty="0" smtClean="0">
                <a:latin typeface="+mj-lt"/>
              </a:rPr>
              <a:t>.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pt-BR" sz="2600" dirty="0">
              <a:latin typeface="+mj-lt"/>
            </a:endParaRPr>
          </a:p>
          <a:p>
            <a:pPr algn="r"/>
            <a:r>
              <a:rPr lang="pt-BR" sz="2600" b="1" dirty="0" smtClean="0">
                <a:latin typeface="+mj-lt"/>
              </a:rPr>
              <a:t>Obs. </a:t>
            </a:r>
            <a:r>
              <a:rPr lang="pt-BR" sz="2600" b="1" dirty="0" smtClean="0">
                <a:solidFill>
                  <a:srgbClr val="D09E00"/>
                </a:solidFill>
                <a:latin typeface="+mj-lt"/>
              </a:rPr>
              <a:t>Pode </a:t>
            </a:r>
            <a:r>
              <a:rPr lang="pt-BR" sz="2600" b="1" dirty="0">
                <a:solidFill>
                  <a:srgbClr val="D09E00"/>
                </a:solidFill>
                <a:latin typeface="+mj-lt"/>
              </a:rPr>
              <a:t>torna-se um problema se for estimado um “saber mais do que suficiente”.</a:t>
            </a:r>
          </a:p>
          <a:p>
            <a:pPr algn="r"/>
            <a:endParaRPr lang="pt-BR" sz="2600" dirty="0">
              <a:solidFill>
                <a:srgbClr val="D09E00"/>
              </a:solidFill>
              <a:latin typeface="+mj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20688"/>
            <a:ext cx="10382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65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Gerência de Produção Pedagógica - Capacitação 2018</a:t>
            </a:r>
            <a:endParaRPr lang="pt-BR" dirty="0"/>
          </a:p>
        </p:txBody>
      </p:sp>
      <p:sp>
        <p:nvSpPr>
          <p:cNvPr id="10" name="AutoShape 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Picture 2" descr="log Detran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4160"/>
            <a:ext cx="1231776" cy="32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305" y="6237312"/>
            <a:ext cx="1654175" cy="52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2758008" y="620688"/>
            <a:ext cx="5486400" cy="566738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pt-BR" sz="2400" dirty="0" smtClean="0"/>
              <a:t>SABERES DA EXPERIÊNCIA</a:t>
            </a:r>
            <a:endParaRPr lang="pt-BR" sz="2400" dirty="0"/>
          </a:p>
        </p:txBody>
      </p:sp>
      <p:sp>
        <p:nvSpPr>
          <p:cNvPr id="12" name="Retângulo 11"/>
          <p:cNvSpPr/>
          <p:nvPr/>
        </p:nvSpPr>
        <p:spPr>
          <a:xfrm>
            <a:off x="1011424" y="1700808"/>
            <a:ext cx="718620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t-BR" sz="2600" dirty="0">
                <a:latin typeface="+mj-lt"/>
              </a:rPr>
              <a:t>São saberes adquiridos no exercício da profissão em contato direto com o ensino, com os </a:t>
            </a:r>
            <a:r>
              <a:rPr lang="pt-BR" sz="2600" dirty="0" smtClean="0">
                <a:latin typeface="+mj-lt"/>
              </a:rPr>
              <a:t>alunos.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pt-BR" sz="2600" dirty="0" smtClean="0">
              <a:latin typeface="+mj-lt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+mj-lt"/>
              </a:rPr>
              <a:t>Também desenvolvidos na </a:t>
            </a:r>
            <a:r>
              <a:rPr lang="pt-BR" sz="2600" dirty="0">
                <a:latin typeface="+mj-lt"/>
              </a:rPr>
              <a:t>troca de experiências com outros instrutores.</a:t>
            </a:r>
          </a:p>
          <a:p>
            <a:pPr algn="r"/>
            <a:endParaRPr lang="pt-BR" sz="2600" dirty="0">
              <a:latin typeface="+mj-lt"/>
            </a:endParaRPr>
          </a:p>
          <a:p>
            <a:pPr algn="r"/>
            <a:r>
              <a:rPr lang="pt-BR" sz="2600" b="1" dirty="0" smtClean="0">
                <a:latin typeface="+mj-lt"/>
              </a:rPr>
              <a:t>Obs. </a:t>
            </a:r>
            <a:r>
              <a:rPr lang="pt-BR" sz="2600" b="1" dirty="0" smtClean="0">
                <a:solidFill>
                  <a:srgbClr val="D09E00"/>
                </a:solidFill>
                <a:latin typeface="+mj-lt"/>
              </a:rPr>
              <a:t>Pode </a:t>
            </a:r>
            <a:r>
              <a:rPr lang="pt-BR" sz="2600" b="1" dirty="0">
                <a:solidFill>
                  <a:srgbClr val="D09E00"/>
                </a:solidFill>
                <a:latin typeface="+mj-lt"/>
              </a:rPr>
              <a:t>se tornar um problema, caso o instrutor deixe de aceitar que em cada nova situação pedagógica e didática, há a oportunidade de aprender.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4025"/>
            <a:ext cx="10953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40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Gerência de Produção Pedagógica - Capacitação 2018</a:t>
            </a:r>
            <a:endParaRPr lang="pt-BR" dirty="0"/>
          </a:p>
        </p:txBody>
      </p:sp>
      <p:sp>
        <p:nvSpPr>
          <p:cNvPr id="10" name="AutoShape 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5" b="8388"/>
          <a:stretch/>
        </p:blipFill>
        <p:spPr bwMode="auto">
          <a:xfrm>
            <a:off x="0" y="3680364"/>
            <a:ext cx="1380431" cy="169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log Detran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4160"/>
            <a:ext cx="1231776" cy="32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305" y="6237312"/>
            <a:ext cx="1654175" cy="52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2627784" y="620688"/>
            <a:ext cx="5486400" cy="566738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pt-BR" sz="2400" dirty="0" smtClean="0"/>
              <a:t>SABERES DIDÁTICOS E PEDAGÓGICOS</a:t>
            </a:r>
            <a:endParaRPr lang="pt-BR" sz="2400" dirty="0"/>
          </a:p>
        </p:txBody>
      </p:sp>
      <p:sp>
        <p:nvSpPr>
          <p:cNvPr id="12" name="Retângulo 11"/>
          <p:cNvSpPr/>
          <p:nvPr/>
        </p:nvSpPr>
        <p:spPr>
          <a:xfrm>
            <a:off x="1380432" y="1700808"/>
            <a:ext cx="6684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t-BR" sz="2700" dirty="0" smtClean="0">
                <a:latin typeface="+mj-lt"/>
              </a:rPr>
              <a:t>É o “</a:t>
            </a:r>
            <a:r>
              <a:rPr lang="pt-BR" sz="2700" b="1" dirty="0" smtClean="0">
                <a:latin typeface="+mj-lt"/>
              </a:rPr>
              <a:t>saber ensinar</a:t>
            </a:r>
            <a:r>
              <a:rPr lang="pt-BR" sz="2700" dirty="0" smtClean="0">
                <a:latin typeface="+mj-lt"/>
              </a:rPr>
              <a:t>”.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pt-BR" sz="2700" dirty="0" smtClean="0">
              <a:latin typeface="+mj-lt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t-BR" sz="2700" dirty="0" smtClean="0">
                <a:latin typeface="+mj-lt"/>
              </a:rPr>
              <a:t>São </a:t>
            </a:r>
            <a:r>
              <a:rPr lang="pt-BR" sz="2700" dirty="0">
                <a:latin typeface="+mj-lt"/>
              </a:rPr>
              <a:t>saberes que falam </a:t>
            </a:r>
            <a:r>
              <a:rPr lang="pt-BR" sz="2700" dirty="0" smtClean="0">
                <a:latin typeface="+mj-lt"/>
              </a:rPr>
              <a:t>do desenvolvimento </a:t>
            </a:r>
            <a:r>
              <a:rPr lang="pt-BR" sz="2700" dirty="0">
                <a:latin typeface="+mj-lt"/>
              </a:rPr>
              <a:t>da prática docente quanto ao domínio de estratégias e métodos</a:t>
            </a:r>
            <a:r>
              <a:rPr lang="pt-BR" sz="2700" dirty="0" smtClean="0">
                <a:latin typeface="+mj-lt"/>
              </a:rPr>
              <a:t>.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pt-BR" sz="2700" dirty="0">
              <a:latin typeface="+mj-lt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t-BR" sz="2700" dirty="0">
                <a:latin typeface="+mj-lt"/>
              </a:rPr>
              <a:t>Saber problematizar, </a:t>
            </a:r>
            <a:r>
              <a:rPr lang="pt-BR" sz="2700" dirty="0" smtClean="0">
                <a:latin typeface="+mj-lt"/>
              </a:rPr>
              <a:t>vivenciar </a:t>
            </a:r>
            <a:r>
              <a:rPr lang="pt-BR" sz="2700" dirty="0">
                <a:latin typeface="+mj-lt"/>
              </a:rPr>
              <a:t>experimentações </a:t>
            </a:r>
            <a:r>
              <a:rPr lang="pt-BR" sz="2700" dirty="0" smtClean="0">
                <a:latin typeface="+mj-lt"/>
              </a:rPr>
              <a:t>didáticas, </a:t>
            </a:r>
            <a:r>
              <a:rPr lang="pt-BR" sz="2700" dirty="0">
                <a:latin typeface="+mj-lt"/>
              </a:rPr>
              <a:t>encontrar </a:t>
            </a:r>
            <a:r>
              <a:rPr lang="pt-BR" sz="2700" dirty="0" smtClean="0">
                <a:latin typeface="+mj-lt"/>
              </a:rPr>
              <a:t>soluções diante de situações </a:t>
            </a:r>
            <a:r>
              <a:rPr lang="pt-BR" sz="2700" dirty="0">
                <a:latin typeface="+mj-lt"/>
              </a:rPr>
              <a:t>de ensino complexas.</a:t>
            </a:r>
          </a:p>
        </p:txBody>
      </p:sp>
    </p:spTree>
    <p:extLst>
      <p:ext uri="{BB962C8B-B14F-4D97-AF65-F5344CB8AC3E}">
        <p14:creationId xmlns:p14="http://schemas.microsoft.com/office/powerpoint/2010/main" val="26114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ÃRVO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2"/>
          <a:stretch/>
        </p:blipFill>
        <p:spPr bwMode="auto">
          <a:xfrm>
            <a:off x="30711" y="121157"/>
            <a:ext cx="4037233" cy="61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1840" y="116632"/>
            <a:ext cx="5904656" cy="1143000"/>
          </a:xfrm>
        </p:spPr>
        <p:txBody>
          <a:bodyPr>
            <a:normAutofit/>
          </a:bodyPr>
          <a:lstStyle/>
          <a:p>
            <a:pPr algn="r"/>
            <a:r>
              <a:rPr lang="pt-BR" sz="35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SABERES DA DOCÊNCIA</a:t>
            </a:r>
            <a:endParaRPr lang="pt-BR" sz="35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Gerência de Produção Pedagógica - Capacitação 2018</a:t>
            </a:r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953090" y="1290255"/>
            <a:ext cx="1152128" cy="1152128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E</a:t>
            </a: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6309320"/>
            <a:ext cx="91440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2555776" y="2037036"/>
            <a:ext cx="1152128" cy="1152128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C</a:t>
            </a: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1763688" y="3573016"/>
            <a:ext cx="1152128" cy="1152128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D</a:t>
            </a:r>
          </a:p>
        </p:txBody>
      </p:sp>
      <p:sp>
        <p:nvSpPr>
          <p:cNvPr id="6" name="Retângulo 5"/>
          <p:cNvSpPr/>
          <p:nvPr/>
        </p:nvSpPr>
        <p:spPr>
          <a:xfrm>
            <a:off x="5148064" y="4191471"/>
            <a:ext cx="3252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CONHECIMENTO</a:t>
            </a:r>
          </a:p>
        </p:txBody>
      </p:sp>
      <p:sp>
        <p:nvSpPr>
          <p:cNvPr id="7" name="Retângulo 6"/>
          <p:cNvSpPr/>
          <p:nvPr/>
        </p:nvSpPr>
        <p:spPr>
          <a:xfrm>
            <a:off x="6846764" y="3125513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EXPERIÊNCIA</a:t>
            </a:r>
            <a:endParaRPr lang="pt-BR" sz="2400" dirty="0"/>
          </a:p>
        </p:txBody>
      </p:sp>
      <p:sp>
        <p:nvSpPr>
          <p:cNvPr id="8" name="Retângulo 7"/>
          <p:cNvSpPr/>
          <p:nvPr/>
        </p:nvSpPr>
        <p:spPr>
          <a:xfrm>
            <a:off x="3635896" y="5301208"/>
            <a:ext cx="3795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DIDÁTICOS E PEDAGÓGICOS </a:t>
            </a:r>
          </a:p>
        </p:txBody>
      </p:sp>
      <p:sp>
        <p:nvSpPr>
          <p:cNvPr id="9" name="Retângulo 8"/>
          <p:cNvSpPr/>
          <p:nvPr/>
        </p:nvSpPr>
        <p:spPr>
          <a:xfrm>
            <a:off x="5076056" y="3717032"/>
            <a:ext cx="3413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chemeClr val="accent3">
                    <a:lumMod val="75000"/>
                  </a:schemeClr>
                </a:solidFill>
              </a:rPr>
              <a:t>Domínio do conteúdo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5184290" y="2174678"/>
            <a:ext cx="377346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800" dirty="0">
                <a:solidFill>
                  <a:schemeClr val="accent3">
                    <a:lumMod val="75000"/>
                  </a:schemeClr>
                </a:solidFill>
              </a:rPr>
              <a:t>Saberes </a:t>
            </a: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adquiridos</a:t>
            </a:r>
          </a:p>
          <a:p>
            <a:pPr algn="r"/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no </a:t>
            </a:r>
            <a:r>
              <a:rPr lang="pt-BR" sz="2800" dirty="0">
                <a:solidFill>
                  <a:schemeClr val="accent3">
                    <a:lumMod val="75000"/>
                  </a:schemeClr>
                </a:solidFill>
              </a:rPr>
              <a:t>exercício da </a:t>
            </a: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profissão</a:t>
            </a:r>
            <a:endParaRPr lang="pt-BR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4355976" y="4827195"/>
            <a:ext cx="2218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dirty="0">
                <a:solidFill>
                  <a:schemeClr val="accent3">
                    <a:lumMod val="75000"/>
                  </a:schemeClr>
                </a:solidFill>
              </a:rPr>
              <a:t>Saber </a:t>
            </a: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</a:rPr>
              <a:t>ensinar</a:t>
            </a:r>
            <a:endParaRPr lang="pt-BR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3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6" grpId="0"/>
      <p:bldP spid="7" grpId="0"/>
      <p:bldP spid="8" grpId="0"/>
      <p:bldP spid="9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Gerência de Produção Pedagógica - Capacitação 2018</a:t>
            </a:r>
            <a:endParaRPr lang="pt-BR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9274270"/>
              </p:ext>
            </p:extLst>
          </p:nvPr>
        </p:nvGraphicFramePr>
        <p:xfrm>
          <a:off x="3563888" y="710698"/>
          <a:ext cx="5040560" cy="5022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etângulo 14"/>
          <p:cNvSpPr/>
          <p:nvPr/>
        </p:nvSpPr>
        <p:spPr>
          <a:xfrm>
            <a:off x="683568" y="2445856"/>
            <a:ext cx="316835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500" b="1" dirty="0"/>
              <a:t>C</a:t>
            </a:r>
            <a:r>
              <a:rPr lang="pt-BR" sz="2500" dirty="0"/>
              <a:t>ontribuir para </a:t>
            </a:r>
            <a:r>
              <a:rPr lang="pt-BR" sz="2500" dirty="0" smtClean="0"/>
              <a:t>o aperfeiçoamento </a:t>
            </a:r>
            <a:r>
              <a:rPr lang="pt-BR" sz="2500" dirty="0"/>
              <a:t>dos saberes didáticos e pedagógicos do instrutor de trânsito.</a:t>
            </a:r>
          </a:p>
        </p:txBody>
      </p:sp>
      <p:sp>
        <p:nvSpPr>
          <p:cNvPr id="6" name="AutoShape 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5" descr="Imagem relacion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31939" y="476672"/>
            <a:ext cx="2520280" cy="46805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3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OBJETIVO</a:t>
            </a:r>
            <a:endParaRPr lang="pt-BR" sz="2400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endParaRPr lang="pt-BR" sz="2400" dirty="0" smtClean="0">
              <a:latin typeface="Bell MT" panose="02020503060305020303" pitchFamily="18" charset="0"/>
            </a:endParaRPr>
          </a:p>
          <a:p>
            <a:endParaRPr lang="pt-BR" sz="2400" dirty="0">
              <a:latin typeface="Bell MT" panose="02020503060305020303" pitchFamily="18" charset="0"/>
            </a:endParaRPr>
          </a:p>
        </p:txBody>
      </p:sp>
      <p:cxnSp>
        <p:nvCxnSpPr>
          <p:cNvPr id="18" name="Conector angulado 17"/>
          <p:cNvCxnSpPr>
            <a:stCxn id="15" idx="2"/>
          </p:cNvCxnSpPr>
          <p:nvPr/>
        </p:nvCxnSpPr>
        <p:spPr>
          <a:xfrm rot="16200000" flipH="1">
            <a:off x="2892152" y="3837384"/>
            <a:ext cx="479376" cy="172819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Conector angulado 19"/>
          <p:cNvCxnSpPr>
            <a:stCxn id="15" idx="0"/>
          </p:cNvCxnSpPr>
          <p:nvPr/>
        </p:nvCxnSpPr>
        <p:spPr>
          <a:xfrm rot="5400000" flipH="1" flipV="1">
            <a:off x="2903332" y="1281244"/>
            <a:ext cx="529024" cy="18002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57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754760" cy="1162050"/>
          </a:xfrm>
        </p:spPr>
        <p:txBody>
          <a:bodyPr>
            <a:noAutofit/>
          </a:bodyPr>
          <a:lstStyle/>
          <a:p>
            <a:r>
              <a:rPr lang="pt-B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TÉCNICAS DE DINÂMICA DE GRUPO</a:t>
            </a:r>
            <a:endParaRPr lang="pt-BR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1412776"/>
            <a:ext cx="5482952" cy="4713387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pt-BR" sz="2600" dirty="0" smtClean="0">
                <a:latin typeface="+mj-lt"/>
              </a:rPr>
              <a:t>São atividades com </a:t>
            </a:r>
            <a:r>
              <a:rPr lang="pt-BR" sz="2600" dirty="0">
                <a:latin typeface="+mj-lt"/>
              </a:rPr>
              <a:t>grande potencial para </a:t>
            </a:r>
            <a:r>
              <a:rPr lang="pt-BR" sz="2600" b="1" dirty="0">
                <a:latin typeface="+mj-lt"/>
              </a:rPr>
              <a:t>preparar </a:t>
            </a:r>
            <a:r>
              <a:rPr lang="pt-BR" sz="2600" dirty="0">
                <a:latin typeface="+mj-lt"/>
              </a:rPr>
              <a:t>um</a:t>
            </a:r>
            <a:r>
              <a:rPr lang="pt-BR" sz="2600" b="1" dirty="0">
                <a:latin typeface="+mj-lt"/>
              </a:rPr>
              <a:t> ambiente favorável</a:t>
            </a:r>
            <a:r>
              <a:rPr lang="pt-BR" sz="2600" dirty="0">
                <a:latin typeface="+mj-lt"/>
              </a:rPr>
              <a:t> à </a:t>
            </a:r>
            <a:r>
              <a:rPr lang="pt-BR" sz="2600" b="1" dirty="0">
                <a:latin typeface="+mj-lt"/>
              </a:rPr>
              <a:t>aprendizagem </a:t>
            </a:r>
            <a:r>
              <a:rPr lang="pt-BR" sz="2600" b="1" dirty="0" smtClean="0">
                <a:latin typeface="+mj-lt"/>
              </a:rPr>
              <a:t>significativa</a:t>
            </a:r>
            <a:r>
              <a:rPr lang="pt-BR" sz="2600" dirty="0" smtClean="0">
                <a:latin typeface="+mj-lt"/>
              </a:rPr>
              <a:t>.</a:t>
            </a:r>
          </a:p>
          <a:p>
            <a:pPr algn="r"/>
            <a:endParaRPr lang="pt-BR" sz="2600" dirty="0" smtClean="0">
              <a:latin typeface="+mj-lt"/>
            </a:endParaRPr>
          </a:p>
          <a:p>
            <a:pPr algn="r"/>
            <a:r>
              <a:rPr lang="pt-BR" sz="2600" dirty="0" smtClean="0">
                <a:latin typeface="+mj-lt"/>
              </a:rPr>
              <a:t>Através </a:t>
            </a:r>
            <a:r>
              <a:rPr lang="pt-BR" sz="2600" dirty="0">
                <a:latin typeface="+mj-lt"/>
              </a:rPr>
              <a:t>delas o instrutor de trânsito poderá </a:t>
            </a:r>
            <a:r>
              <a:rPr lang="pt-BR" sz="2600" b="1" dirty="0">
                <a:latin typeface="+mj-lt"/>
              </a:rPr>
              <a:t>gerar</a:t>
            </a:r>
            <a:r>
              <a:rPr lang="pt-BR" sz="2600" dirty="0">
                <a:latin typeface="+mj-lt"/>
              </a:rPr>
              <a:t> movimentos no grupo que resultem em </a:t>
            </a:r>
            <a:r>
              <a:rPr lang="pt-BR" sz="2600" b="1" dirty="0">
                <a:latin typeface="+mj-lt"/>
              </a:rPr>
              <a:t>maior atenção, envolvimento e interesse </a:t>
            </a:r>
            <a:r>
              <a:rPr lang="pt-BR" sz="2600" dirty="0">
                <a:latin typeface="+mj-lt"/>
              </a:rPr>
              <a:t>dos seus alunos</a:t>
            </a:r>
            <a:r>
              <a:rPr lang="pt-BR" sz="2600" dirty="0" smtClean="0">
                <a:latin typeface="+mj-lt"/>
              </a:rPr>
              <a:t>.</a:t>
            </a:r>
            <a:endParaRPr lang="pt-BR" sz="2600" dirty="0">
              <a:latin typeface="+mj-lt"/>
            </a:endParaRPr>
          </a:p>
          <a:p>
            <a:pPr algn="r"/>
            <a:endParaRPr lang="pt-BR" sz="2600" dirty="0">
              <a:latin typeface="+mj-lt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752462" cy="469106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Gerência de Produção Pedagógica - Capacitação 2018</a:t>
            </a:r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r="17315"/>
          <a:stretch/>
        </p:blipFill>
        <p:spPr>
          <a:xfrm>
            <a:off x="503837" y="2376532"/>
            <a:ext cx="2705825" cy="278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Gerência de Produção Pedagógica - Capacitação 2018</a:t>
            </a:r>
            <a:endParaRPr lang="pt-BR"/>
          </a:p>
        </p:txBody>
      </p:sp>
      <p:sp>
        <p:nvSpPr>
          <p:cNvPr id="5" name="AutoShape 2" descr="Imagem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53575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75055" y="63025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Vivência de valor </a:t>
            </a:r>
            <a:r>
              <a:rPr lang="pt-BR" sz="4000" b="1" dirty="0" smtClean="0"/>
              <a:t>COOPERATIVO</a:t>
            </a:r>
            <a:endParaRPr lang="pt-BR" dirty="0"/>
          </a:p>
          <a:p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652120" y="260648"/>
            <a:ext cx="360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t-BR" sz="2000" b="1" dirty="0" smtClean="0"/>
              <a:t>Planejar </a:t>
            </a:r>
            <a:r>
              <a:rPr lang="pt-BR" sz="2000" b="1" dirty="0"/>
              <a:t>a </a:t>
            </a:r>
            <a:r>
              <a:rPr lang="pt-BR" sz="2000" b="1" dirty="0" smtClean="0"/>
              <a:t>ação.</a:t>
            </a:r>
          </a:p>
          <a:p>
            <a:pPr algn="r"/>
            <a:endParaRPr lang="pt-BR" sz="1000" b="1" dirty="0"/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t-BR" sz="2000" b="1" dirty="0"/>
              <a:t>Buscar equilíbrio na aplicação das forças</a:t>
            </a:r>
            <a:r>
              <a:rPr lang="pt-BR" sz="2000" b="1" dirty="0" smtClean="0"/>
              <a:t>.</a:t>
            </a:r>
          </a:p>
          <a:p>
            <a:pPr algn="r"/>
            <a:endParaRPr lang="pt-BR" sz="1000" b="1" dirty="0"/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pt-BR" sz="2000" b="1" dirty="0"/>
              <a:t>Não subestimar a simplicidade dos materiais.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331640" y="1680909"/>
            <a:ext cx="28282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/>
              <a:t>O grupo deve</a:t>
            </a:r>
            <a:r>
              <a:rPr lang="pt-BR" sz="2200" b="1" dirty="0" smtClean="0"/>
              <a:t>:</a:t>
            </a:r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9285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878</Words>
  <Application>Microsoft Office PowerPoint</Application>
  <PresentationFormat>Apresentação na tela (4:3)</PresentationFormat>
  <Paragraphs>141</Paragraphs>
  <Slides>20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Andalus</vt:lpstr>
      <vt:lpstr>Arial</vt:lpstr>
      <vt:lpstr>Bell MT</vt:lpstr>
      <vt:lpstr>Browallia New</vt:lpstr>
      <vt:lpstr>Calibri</vt:lpstr>
      <vt:lpstr>Times New Roman</vt:lpstr>
      <vt:lpstr>Tema do Office</vt:lpstr>
      <vt:lpstr>Apresentação do PowerPoint</vt:lpstr>
      <vt:lpstr>Base teórica do objetivo da capacitação</vt:lpstr>
      <vt:lpstr>SABERES DO CONHECIMENTO</vt:lpstr>
      <vt:lpstr>SABERES DA EXPERIÊNCIA</vt:lpstr>
      <vt:lpstr>SABERES DIDÁTICOS E PEDAGÓGICOS</vt:lpstr>
      <vt:lpstr>OS SABERES DA DOCÊNCIA</vt:lpstr>
      <vt:lpstr>Apresentação do PowerPoint</vt:lpstr>
      <vt:lpstr>TÉCNICAS DE DINÂMICA DE GRUPO</vt:lpstr>
      <vt:lpstr>Apresentação do PowerPoint</vt:lpstr>
      <vt:lpstr>O que será mais adequado na formação de condutores? A aplicação de atividades que promovam COMPETIÇÃO ou COOPERAÇÃO? </vt:lpstr>
      <vt:lpstr>TÉCNICAS DE DINÂMICA DE GRUPO</vt:lpstr>
      <vt:lpstr>TANGRAN</vt:lpstr>
      <vt:lpstr>Apresentação do PowerPoint</vt:lpstr>
      <vt:lpstr>Gêneros textuais</vt:lpstr>
      <vt:lpstr>Técnicas de Estratégias de Leitura</vt:lpstr>
      <vt:lpstr>Ténicas de Estratégias de Leitura</vt:lpstr>
      <vt:lpstr>Ténicas de Estratégias de Leitura</vt:lpstr>
      <vt:lpstr>Conversando com o texto</vt:lpstr>
      <vt:lpstr>Recapitulando os momentos vivenciados...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CAPACITAÇÃO 2018</dc:title>
  <dc:creator>Rielma Rodrigues do Nascimento</dc:creator>
  <cp:lastModifiedBy>Claudio Clecio Vidal</cp:lastModifiedBy>
  <cp:revision>152</cp:revision>
  <cp:lastPrinted>2018-05-21T17:57:44Z</cp:lastPrinted>
  <dcterms:created xsi:type="dcterms:W3CDTF">2018-05-04T14:23:56Z</dcterms:created>
  <dcterms:modified xsi:type="dcterms:W3CDTF">2018-11-19T15:12:25Z</dcterms:modified>
</cp:coreProperties>
</file>